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6858000" cy="9144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長土呂 区報" initials="長土呂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FF"/>
    <a:srgbClr val="FFCCFF"/>
    <a:srgbClr val="9900FF"/>
    <a:srgbClr val="0066FF"/>
    <a:srgbClr val="0000FF"/>
    <a:srgbClr val="FF99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59" autoAdjust="0"/>
    <p:restoredTop sz="94660"/>
  </p:normalViewPr>
  <p:slideViewPr>
    <p:cSldViewPr snapToGrid="0">
      <p:cViewPr>
        <p:scale>
          <a:sx n="75" d="100"/>
          <a:sy n="75" d="100"/>
        </p:scale>
        <p:origin x="-1806" y="60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0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69B08027-E1F9-426C-9F53-13A01C7A433A}" type="datetimeFigureOut">
              <a:rPr kumimoji="1" lang="ja-JP" altLang="en-US" smtClean="0"/>
              <a:t>2021/11/9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20900" y="1233488"/>
            <a:ext cx="24939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629E0212-446B-428E-B85F-00802EB86B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7105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C7C6-A828-469F-9D33-79E243FDD3CF}" type="datetimeFigureOut">
              <a:rPr kumimoji="1" lang="ja-JP" altLang="en-US" smtClean="0"/>
              <a:t>2021/11/9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A12C-B3EC-4BF2-ACD0-91E579EC23A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5" name="Picture 2" descr="See the source image">
            <a:extLst>
              <a:ext uri="{FF2B5EF4-FFF2-40B4-BE49-F238E27FC236}">
                <a16:creationId xmlns="" xmlns:a16="http://schemas.microsoft.com/office/drawing/2014/main" id="{6FA51039-90AF-40BA-B10E-7DB7E0EB67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>
            <a:extLst>
              <a:ext uri="{FF2B5EF4-FFF2-40B4-BE49-F238E27FC236}">
                <a16:creationId xmlns="" xmlns:a16="http://schemas.microsoft.com/office/drawing/2014/main" id="{3A8E300D-D3AE-43A6-8F14-BED42EC87A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9" r="3460" b="42881"/>
          <a:stretch/>
        </p:blipFill>
        <p:spPr>
          <a:xfrm>
            <a:off x="-11576" y="6503106"/>
            <a:ext cx="6858000" cy="2019102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41086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>
            <a:extLst>
              <a:ext uri="{FF2B5EF4-FFF2-40B4-BE49-F238E27FC236}">
                <a16:creationId xmlns="" xmlns:a16="http://schemas.microsoft.com/office/drawing/2014/main" id="{BEAF1A26-31B4-404B-BA4C-5789141F473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1" b="125"/>
          <a:stretch/>
        </p:blipFill>
        <p:spPr bwMode="auto">
          <a:xfrm>
            <a:off x="0" y="-58616"/>
            <a:ext cx="6858000" cy="919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63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9C7C6-A828-469F-9D33-79E243FDD3CF}" type="datetimeFigureOut">
              <a:rPr kumimoji="1" lang="ja-JP" altLang="en-US" smtClean="0"/>
              <a:t>2021/11/9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AA12C-B3EC-4BF2-ACD0-91E579EC23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8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5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>
            <a:extLst>
              <a:ext uri="{FF2B5EF4-FFF2-40B4-BE49-F238E27FC236}">
                <a16:creationId xmlns="" xmlns:a16="http://schemas.microsoft.com/office/drawing/2014/main" id="{3DD864F4-CBCF-403F-9FA0-C6EB4108296F}"/>
              </a:ext>
            </a:extLst>
          </p:cNvPr>
          <p:cNvSpPr/>
          <p:nvPr/>
        </p:nvSpPr>
        <p:spPr>
          <a:xfrm>
            <a:off x="-115445" y="8830333"/>
            <a:ext cx="564045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3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lang="ja-JP" altLang="en-US" sz="13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後援</a:t>
            </a:r>
            <a:r>
              <a:rPr lang="en-US" altLang="ja-JP" sz="13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r>
              <a:rPr lang="ja-JP" altLang="en-US" sz="13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佐久市   長野県社会福祉協議会   佐久市社会福祉協議会</a:t>
            </a:r>
            <a:endParaRPr lang="en-US" altLang="ja-JP" sz="13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="" xmlns:a16="http://schemas.microsoft.com/office/drawing/2014/main" id="{A81BF50B-7F48-4AF3-A2FF-0DDB7A887E07}"/>
              </a:ext>
            </a:extLst>
          </p:cNvPr>
          <p:cNvSpPr/>
          <p:nvPr/>
        </p:nvSpPr>
        <p:spPr>
          <a:xfrm>
            <a:off x="-115446" y="8108090"/>
            <a:ext cx="48792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お問い合わせ</a:t>
            </a:r>
            <a:r>
              <a:rPr lang="en-US" altLang="ja-JP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</a:p>
          <a:p>
            <a:r>
              <a:rPr lang="en-US" altLang="ja-JP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    </a:t>
            </a:r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学校法人佐久学園　社会連携・研究支援センター</a:t>
            </a:r>
            <a:endParaRPr lang="en-US" altLang="ja-JP" sz="13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    ℡</a:t>
            </a:r>
            <a:r>
              <a:rPr lang="en-US" altLang="ja-JP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0267-68-6680</a:t>
            </a:r>
          </a:p>
        </p:txBody>
      </p:sp>
      <p:sp>
        <p:nvSpPr>
          <p:cNvPr id="2" name="楕円 1">
            <a:extLst>
              <a:ext uri="{FF2B5EF4-FFF2-40B4-BE49-F238E27FC236}">
                <a16:creationId xmlns="" xmlns:a16="http://schemas.microsoft.com/office/drawing/2014/main" id="{3F8ED4FB-7D99-4F63-A3E7-988041226F96}"/>
              </a:ext>
            </a:extLst>
          </p:cNvPr>
          <p:cNvSpPr/>
          <p:nvPr/>
        </p:nvSpPr>
        <p:spPr>
          <a:xfrm>
            <a:off x="46892" y="35561"/>
            <a:ext cx="1158223" cy="788250"/>
          </a:xfrm>
          <a:prstGeom prst="ellipse">
            <a:avLst/>
          </a:prstGeom>
          <a:solidFill>
            <a:schemeClr val="bg1"/>
          </a:solidFill>
          <a:ln w="635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ts val="2600"/>
              </a:lnSpc>
            </a:pPr>
            <a:r>
              <a:rPr kumimoji="1" lang="ja-JP" altLang="en-US" sz="2400" dirty="0">
                <a:solidFill>
                  <a:srgbClr val="FF99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受講</a:t>
            </a:r>
            <a:endParaRPr kumimoji="1" lang="en-US" altLang="ja-JP" sz="2400" dirty="0">
              <a:solidFill>
                <a:srgbClr val="FF99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ts val="2600"/>
              </a:lnSpc>
            </a:pPr>
            <a:r>
              <a:rPr kumimoji="1" lang="ja-JP" altLang="en-US" sz="2400" dirty="0">
                <a:solidFill>
                  <a:srgbClr val="FF99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無料</a:t>
            </a:r>
          </a:p>
        </p:txBody>
      </p:sp>
      <p:pic>
        <p:nvPicPr>
          <p:cNvPr id="4" name="図 3">
            <a:extLst>
              <a:ext uri="{FF2B5EF4-FFF2-40B4-BE49-F238E27FC236}">
                <a16:creationId xmlns="" xmlns:a16="http://schemas.microsoft.com/office/drawing/2014/main" id="{65CC3A98-3DB2-4E00-A76A-65554C461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139" y="6016385"/>
            <a:ext cx="2088861" cy="1851280"/>
          </a:xfrm>
          <a:prstGeom prst="rect">
            <a:avLst/>
          </a:prstGeom>
        </p:spPr>
      </p:pic>
      <p:cxnSp>
        <p:nvCxnSpPr>
          <p:cNvPr id="7" name="直線コネクタ 6">
            <a:extLst>
              <a:ext uri="{FF2B5EF4-FFF2-40B4-BE49-F238E27FC236}">
                <a16:creationId xmlns="" xmlns:a16="http://schemas.microsoft.com/office/drawing/2014/main" id="{C8DE7CAF-3475-42E8-BAC5-53454BAA46D8}"/>
              </a:ext>
            </a:extLst>
          </p:cNvPr>
          <p:cNvCxnSpPr>
            <a:cxnSpLocks/>
          </p:cNvCxnSpPr>
          <p:nvPr/>
        </p:nvCxnSpPr>
        <p:spPr>
          <a:xfrm>
            <a:off x="44633" y="8841483"/>
            <a:ext cx="4824000" cy="0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正方形/長方形 23">
            <a:extLst>
              <a:ext uri="{FF2B5EF4-FFF2-40B4-BE49-F238E27FC236}">
                <a16:creationId xmlns="" xmlns:a16="http://schemas.microsoft.com/office/drawing/2014/main" id="{788B0163-F0E6-46B8-91DC-D44B8FCB9374}"/>
              </a:ext>
            </a:extLst>
          </p:cNvPr>
          <p:cNvSpPr/>
          <p:nvPr/>
        </p:nvSpPr>
        <p:spPr>
          <a:xfrm>
            <a:off x="830450" y="320493"/>
            <a:ext cx="5418423" cy="1323439"/>
          </a:xfrm>
          <a:prstGeom prst="rect">
            <a:avLst/>
          </a:prstGeom>
          <a:noFill/>
          <a:ln w="50800">
            <a:noFill/>
          </a:ln>
          <a:effectLst>
            <a:glow rad="127000">
              <a:schemeClr val="bg1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</a:t>
            </a:r>
            <a:r>
              <a:rPr lang="en-US" altLang="ja-JP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　第</a:t>
            </a:r>
            <a:r>
              <a:rPr lang="en-US" altLang="ja-JP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r>
              <a:rPr lang="ja-JP" alt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</a:t>
            </a:r>
            <a:endParaRPr lang="en-US" altLang="ja-JP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佐久大学公開講座</a:t>
            </a:r>
            <a:endParaRPr lang="ja-JP" alt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="" xmlns:a16="http://schemas.microsoft.com/office/drawing/2014/main" id="{C5F80C96-404B-4550-B616-911997B5794D}"/>
              </a:ext>
            </a:extLst>
          </p:cNvPr>
          <p:cNvSpPr txBox="1"/>
          <p:nvPr/>
        </p:nvSpPr>
        <p:spPr>
          <a:xfrm>
            <a:off x="1477972" y="67522"/>
            <a:ext cx="524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聖路加国際大学　　 佐久大学 包括連携協定事業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="" xmlns:a16="http://schemas.microsoft.com/office/drawing/2014/main" id="{9654A7E2-23BD-4A6F-9DC2-2F72E915FF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53"/>
          <a:stretch/>
        </p:blipFill>
        <p:spPr bwMode="auto">
          <a:xfrm>
            <a:off x="1272880" y="28883"/>
            <a:ext cx="293307" cy="39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図 31">
            <a:extLst>
              <a:ext uri="{FF2B5EF4-FFF2-40B4-BE49-F238E27FC236}">
                <a16:creationId xmlns="" xmlns:a16="http://schemas.microsoft.com/office/drawing/2014/main" id="{66666876-3CDC-4AE3-A5A4-43B7174B37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" t="5670" r="78200" b="9302"/>
          <a:stretch/>
        </p:blipFill>
        <p:spPr>
          <a:xfrm>
            <a:off x="3317240" y="35518"/>
            <a:ext cx="361495" cy="379504"/>
          </a:xfrm>
          <a:prstGeom prst="ellipse">
            <a:avLst/>
          </a:prstGeom>
          <a:ln>
            <a:noFill/>
          </a:ln>
          <a:effectLst>
            <a:softEdge rad="25400"/>
          </a:effectLst>
        </p:spPr>
      </p:pic>
      <p:sp>
        <p:nvSpPr>
          <p:cNvPr id="34" name="正方形/長方形 33">
            <a:extLst>
              <a:ext uri="{FF2B5EF4-FFF2-40B4-BE49-F238E27FC236}">
                <a16:creationId xmlns="" xmlns:a16="http://schemas.microsoft.com/office/drawing/2014/main" id="{79FD62CD-7734-4920-8533-E24551A4F7CE}"/>
              </a:ext>
            </a:extLst>
          </p:cNvPr>
          <p:cNvSpPr/>
          <p:nvPr/>
        </p:nvSpPr>
        <p:spPr>
          <a:xfrm>
            <a:off x="405072" y="1754513"/>
            <a:ext cx="6564688" cy="2597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  時　 </a:t>
            </a:r>
            <a:r>
              <a:rPr lang="en-US" altLang="ja-JP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日（土）</a:t>
            </a:r>
            <a:r>
              <a:rPr lang="en-US" altLang="ja-JP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10:30</a:t>
            </a: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12:00</a:t>
            </a:r>
          </a:p>
          <a:p>
            <a:pPr>
              <a:lnSpc>
                <a:spcPts val="3500"/>
              </a:lnSpc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テーマ   </a:t>
            </a:r>
            <a:r>
              <a:rPr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新型コロナ感染症と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       子どもが受けた影響・大人ができること</a:t>
            </a:r>
            <a:r>
              <a:rPr lang="en-US" altLang="ja-JP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endParaRPr lang="en-US" altLang="ja-JP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講  師　 </a:t>
            </a:r>
            <a:r>
              <a:rPr lang="zh-CN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小林 京子 </a:t>
            </a: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先生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US" altLang="zh-CN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           </a:t>
            </a:r>
            <a:r>
              <a:rPr lang="zh-CN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聖路加国際大学 大学院 看護学研究科</a:t>
            </a:r>
            <a:endParaRPr lang="en-US" altLang="zh-CN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US" altLang="zh-CN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           </a:t>
            </a:r>
            <a:r>
              <a:rPr lang="zh-CN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小児看護学 教授 博士（看護学）</a:t>
            </a:r>
            <a:endParaRPr lang="zh-CN" altLang="en-US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="" xmlns:a16="http://schemas.microsoft.com/office/drawing/2014/main" id="{97863F5F-E853-4DF4-B664-F3BAF3754C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8" t="-3078" r="14731" b="4249"/>
          <a:stretch/>
        </p:blipFill>
        <p:spPr>
          <a:xfrm>
            <a:off x="175656" y="3552858"/>
            <a:ext cx="1523986" cy="1851994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21" name="図 20">
            <a:extLst>
              <a:ext uri="{FF2B5EF4-FFF2-40B4-BE49-F238E27FC236}">
                <a16:creationId xmlns="" xmlns:a16="http://schemas.microsoft.com/office/drawing/2014/main" id="{DCCEADDB-FF9B-431C-AC75-E878D5F261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" t="5670" r="78200" b="9302"/>
          <a:stretch/>
        </p:blipFill>
        <p:spPr>
          <a:xfrm>
            <a:off x="112722" y="8369652"/>
            <a:ext cx="439292" cy="461176"/>
          </a:xfrm>
          <a:prstGeom prst="ellipse">
            <a:avLst/>
          </a:prstGeom>
          <a:ln>
            <a:noFill/>
          </a:ln>
          <a:effectLst>
            <a:softEdge rad="25400"/>
          </a:effectLst>
        </p:spPr>
      </p:pic>
      <p:sp>
        <p:nvSpPr>
          <p:cNvPr id="25" name="正方形/長方形 24">
            <a:extLst>
              <a:ext uri="{FF2B5EF4-FFF2-40B4-BE49-F238E27FC236}">
                <a16:creationId xmlns="" xmlns:a16="http://schemas.microsoft.com/office/drawing/2014/main" id="{7BFD1901-99FE-4D32-A07F-7CB2F4CEE5BB}"/>
              </a:ext>
            </a:extLst>
          </p:cNvPr>
          <p:cNvSpPr/>
          <p:nvPr/>
        </p:nvSpPr>
        <p:spPr>
          <a:xfrm rot="5400000">
            <a:off x="8330" y="1748909"/>
            <a:ext cx="4987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◮</a:t>
            </a:r>
            <a:endParaRPr lang="ja-JP" altLang="en-US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="" xmlns:a16="http://schemas.microsoft.com/office/drawing/2014/main" id="{B2ABD831-4876-4464-80E6-C72C790DDF4A}"/>
              </a:ext>
            </a:extLst>
          </p:cNvPr>
          <p:cNvSpPr/>
          <p:nvPr/>
        </p:nvSpPr>
        <p:spPr>
          <a:xfrm rot="5400000">
            <a:off x="8330" y="2177296"/>
            <a:ext cx="4987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◮</a:t>
            </a:r>
            <a:endParaRPr lang="ja-JP" altLang="en-US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="" xmlns:a16="http://schemas.microsoft.com/office/drawing/2014/main" id="{286300C5-2F99-4DD5-85DF-3E1E778DC68B}"/>
              </a:ext>
            </a:extLst>
          </p:cNvPr>
          <p:cNvSpPr/>
          <p:nvPr/>
        </p:nvSpPr>
        <p:spPr>
          <a:xfrm rot="5400000">
            <a:off x="8330" y="3011599"/>
            <a:ext cx="4987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◮</a:t>
            </a:r>
            <a:endParaRPr lang="ja-JP" altLang="en-US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="" xmlns:a16="http://schemas.microsoft.com/office/drawing/2014/main" id="{E8FBC558-4D71-40CD-A020-2FD2F558CAC9}"/>
              </a:ext>
            </a:extLst>
          </p:cNvPr>
          <p:cNvSpPr/>
          <p:nvPr/>
        </p:nvSpPr>
        <p:spPr>
          <a:xfrm>
            <a:off x="2028442" y="4258607"/>
            <a:ext cx="4382326" cy="1185404"/>
          </a:xfrm>
          <a:prstGeom prst="roundRect">
            <a:avLst>
              <a:gd name="adj" fmla="val 13756"/>
            </a:avLst>
          </a:prstGeom>
          <a:solidFill>
            <a:schemeClr val="bg1">
              <a:alpha val="69000"/>
            </a:schemeClr>
          </a:solidFill>
          <a:ln w="254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新型コロナウィルス感染症の拡大で、子どもの生活もさまざまな影響を受けました。子どもの心身への影響はどのようなものであるか、大人が毎日の生活の中でできることを知って、子どもがすくすく育つ地域づくりを考えましょう！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="" xmlns:a16="http://schemas.microsoft.com/office/drawing/2014/main" id="{8556759B-1E58-4AE4-8175-6B10180D2ABB}"/>
              </a:ext>
            </a:extLst>
          </p:cNvPr>
          <p:cNvSpPr/>
          <p:nvPr/>
        </p:nvSpPr>
        <p:spPr>
          <a:xfrm>
            <a:off x="123136" y="5491004"/>
            <a:ext cx="6706688" cy="263822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ja-JP" sz="16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【</a:t>
            </a:r>
            <a:r>
              <a:rPr lang="ja-JP" altLang="en-US" sz="16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参加方法</a:t>
            </a:r>
            <a:r>
              <a:rPr lang="en-US" altLang="ja-JP" sz="16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】</a:t>
            </a:r>
          </a:p>
          <a:p>
            <a:pPr>
              <a:lnSpc>
                <a:spcPts val="1800"/>
              </a:lnSpc>
            </a:pPr>
            <a:r>
              <a:rPr lang="ja-JP" altLang="en-US" sz="16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① </a:t>
            </a:r>
            <a:r>
              <a:rPr lang="en-US" altLang="ja-JP" sz="16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Web</a:t>
            </a:r>
            <a:r>
              <a:rPr lang="ja-JP" altLang="en-US" sz="16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（</a:t>
            </a:r>
            <a:r>
              <a:rPr lang="en-US" altLang="ja-JP" sz="16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Zoom</a:t>
            </a:r>
            <a:r>
              <a:rPr lang="ja-JP" altLang="en-US" sz="16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）での受講</a:t>
            </a:r>
            <a:r>
              <a:rPr lang="zh-TW" altLang="en-US" sz="14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（参加申込締切：</a:t>
            </a:r>
            <a:r>
              <a:rPr lang="en-US" altLang="zh-TW" sz="14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12</a:t>
            </a:r>
            <a:r>
              <a:rPr lang="ja-JP" altLang="en-US" sz="14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月</a:t>
            </a:r>
            <a:r>
              <a:rPr lang="en-US" altLang="ja-JP" sz="14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3</a:t>
            </a:r>
            <a:r>
              <a:rPr lang="ja-JP" altLang="en-US" sz="14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日（金）</a:t>
            </a:r>
            <a:r>
              <a:rPr lang="en-US" altLang="zh-TW" sz="14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16</a:t>
            </a:r>
            <a:r>
              <a:rPr lang="zh-TW" altLang="en-US" sz="14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時）</a:t>
            </a:r>
            <a:endParaRPr lang="en-US" altLang="ja-JP" sz="1400" b="1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6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  　</a:t>
            </a:r>
            <a:r>
              <a:rPr lang="ja-JP" altLang="en-US" sz="12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・</a:t>
            </a:r>
            <a:r>
              <a:rPr lang="en-US" altLang="ja-JP" sz="12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e</a:t>
            </a:r>
            <a:r>
              <a:rPr lang="ja-JP" altLang="en-US" sz="12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メールで </a:t>
            </a:r>
            <a:r>
              <a:rPr lang="en-US" altLang="ja-JP" sz="12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koukai@saku.ac.jp </a:t>
            </a:r>
            <a:r>
              <a:rPr lang="ja-JP" altLang="en-US" sz="12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宛に、お名前と住所</a:t>
            </a:r>
            <a:endParaRPr lang="en-US" altLang="ja-JP" sz="1200" b="1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2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（市町村名）を書いてお送り下さい。</a:t>
            </a:r>
            <a:endParaRPr lang="en-US" altLang="ja-JP" sz="1200" b="1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2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・メールアドレスへ参加</a:t>
            </a:r>
            <a:r>
              <a:rPr lang="en-US" altLang="ja-JP" sz="12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URL</a:t>
            </a:r>
            <a:r>
              <a:rPr lang="ja-JP" altLang="en-US" sz="12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等をお送りします。</a:t>
            </a:r>
            <a:endParaRPr lang="en-US" altLang="ja-JP" sz="1200" b="1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2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・お子様連れの方は、</a:t>
            </a:r>
            <a:r>
              <a:rPr lang="en-US" altLang="ja-JP" sz="12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Web</a:t>
            </a:r>
            <a:r>
              <a:rPr lang="ja-JP" altLang="en-US" sz="1200" b="1" dirty="0" err="1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での</a:t>
            </a:r>
            <a:r>
              <a:rPr lang="ja-JP" altLang="en-US" sz="12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受講をお願いします。</a:t>
            </a:r>
            <a:endParaRPr lang="en-US" altLang="ja-JP" sz="1200" b="1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ts val="1800"/>
              </a:lnSpc>
              <a:spcBef>
                <a:spcPts val="300"/>
              </a:spcBef>
            </a:pPr>
            <a:r>
              <a:rPr lang="ja-JP" altLang="en-US" sz="16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② 来学（対面）での受講</a:t>
            </a:r>
            <a:endParaRPr lang="en-US" altLang="ja-JP" sz="1200" b="1" strike="dblStrike" dirty="0">
              <a:solidFill>
                <a:srgbClr val="FF000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2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・会場：佐久大学（住所：佐久市岩村田</a:t>
            </a:r>
            <a:r>
              <a:rPr lang="en-US" altLang="ja-JP" sz="12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2384</a:t>
            </a:r>
            <a:r>
              <a:rPr lang="ja-JP" altLang="en-US" sz="12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）</a:t>
            </a:r>
            <a:endParaRPr lang="en-US" altLang="ja-JP" sz="1200" b="1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2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・事前の申込みは不要ですが、ご来場の際には、受付時に</a:t>
            </a:r>
            <a:endParaRPr lang="en-US" altLang="ja-JP" sz="1200" b="1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2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体調チェック、マスク着用など、感染予防対策にご協力</a:t>
            </a:r>
            <a:endParaRPr lang="en-US" altLang="ja-JP" sz="1200" b="1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2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をお願いします。</a:t>
            </a:r>
            <a:endParaRPr lang="en-US" altLang="ja-JP" sz="1200" b="1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="" xmlns:a16="http://schemas.microsoft.com/office/drawing/2014/main" id="{ADF651B6-DFB8-4DDA-959E-457E08A050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809" y="7894125"/>
            <a:ext cx="749627" cy="749627"/>
          </a:xfrm>
          <a:prstGeom prst="rect">
            <a:avLst/>
          </a:prstGeom>
        </p:spPr>
      </p:pic>
      <p:sp>
        <p:nvSpPr>
          <p:cNvPr id="38" name="正方形/長方形 37">
            <a:extLst>
              <a:ext uri="{FF2B5EF4-FFF2-40B4-BE49-F238E27FC236}">
                <a16:creationId xmlns="" xmlns:a16="http://schemas.microsoft.com/office/drawing/2014/main" id="{EA9AD8A8-6F6E-4353-A492-D2EE3B993D0B}"/>
              </a:ext>
            </a:extLst>
          </p:cNvPr>
          <p:cNvSpPr/>
          <p:nvPr/>
        </p:nvSpPr>
        <p:spPr>
          <a:xfrm>
            <a:off x="5830738" y="8619835"/>
            <a:ext cx="1026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佐久大学</a:t>
            </a:r>
            <a:endParaRPr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ホームページ</a:t>
            </a:r>
            <a:endParaRPr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="" xmlns:a16="http://schemas.microsoft.com/office/drawing/2014/main" id="{6C1A67F5-FA0C-46A2-9C0C-28FA43F859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16" y="7894125"/>
            <a:ext cx="749627" cy="749627"/>
          </a:xfrm>
          <a:prstGeom prst="rect">
            <a:avLst/>
          </a:prstGeom>
        </p:spPr>
      </p:pic>
      <p:sp>
        <p:nvSpPr>
          <p:cNvPr id="40" name="正方形/長方形 39">
            <a:extLst>
              <a:ext uri="{FF2B5EF4-FFF2-40B4-BE49-F238E27FC236}">
                <a16:creationId xmlns="" xmlns:a16="http://schemas.microsoft.com/office/drawing/2014/main" id="{BF26BFC1-4A48-427B-9F76-C24EC4FD24CC}"/>
              </a:ext>
            </a:extLst>
          </p:cNvPr>
          <p:cNvSpPr/>
          <p:nvPr/>
        </p:nvSpPr>
        <p:spPr>
          <a:xfrm>
            <a:off x="4883552" y="8621765"/>
            <a:ext cx="1026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聖路加国際大学</a:t>
            </a:r>
            <a:endParaRPr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ホームページ</a:t>
            </a:r>
            <a:endParaRPr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1860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1845</TotalTime>
  <Words>97</Words>
  <Application>Microsoft Office PowerPoint</Application>
  <PresentationFormat>画面に合わせる (4:3)</PresentationFormat>
  <Paragraphs>34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秋山 賢一</dc:creator>
  <cp:lastModifiedBy>k-somekawa</cp:lastModifiedBy>
  <cp:revision>115</cp:revision>
  <cp:lastPrinted>2021-10-20T10:40:14Z</cp:lastPrinted>
  <dcterms:created xsi:type="dcterms:W3CDTF">2020-11-13T01:13:55Z</dcterms:created>
  <dcterms:modified xsi:type="dcterms:W3CDTF">2021-11-09T05:24:00Z</dcterms:modified>
</cp:coreProperties>
</file>